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31" Type="http://schemas.openxmlformats.org/officeDocument/2006/relationships/slide" Target="slides/slide25.xml"/><Relationship Id="rId75" Type="http://schemas.openxmlformats.org/officeDocument/2006/relationships/slide" Target="slides/slide69.xml"/><Relationship Id="rId30" Type="http://schemas.openxmlformats.org/officeDocument/2006/relationships/slide" Target="slides/slide24.xml"/><Relationship Id="rId74" Type="http://schemas.openxmlformats.org/officeDocument/2006/relationships/slide" Target="slides/slide68.xml"/><Relationship Id="rId33" Type="http://schemas.openxmlformats.org/officeDocument/2006/relationships/slide" Target="slides/slide27.xml"/><Relationship Id="rId77" Type="http://schemas.openxmlformats.org/officeDocument/2006/relationships/slide" Target="slides/slide71.xml"/><Relationship Id="rId32" Type="http://schemas.openxmlformats.org/officeDocument/2006/relationships/slide" Target="slides/slide26.xml"/><Relationship Id="rId76" Type="http://schemas.openxmlformats.org/officeDocument/2006/relationships/slide" Target="slides/slide70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29.gif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lassic.csunplugged.org/programming-languages/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hasshe.com/confused-stick-figure-clipart-5c148d2f8719620724ac7a6b/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youtube.com/watch?v=Tj84DzF6_v4" TargetMode="External"/><Relationship Id="rId3" Type="http://schemas.openxmlformats.org/officeDocument/2006/relationships/hyperlink" Target="https://www.dropbox.com/scl/fi/7be9cwnj707ksasbnek57/muppet_hackathon-1080p.mp4?rlkey=mc6r5w75bqm4il7g1zdr3wm8o&amp;dl=0" TargetMode="Externa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mojipedia.org/cupcake/" TargetMode="Externa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mojipedia.org/apple/ios-17.4/selfie" TargetMode="Externa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hacks.mit.edu/Hacks/by_year/1991/fire_hydrant/" TargetMode="Externa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mojipedia.org/cupcake/" TargetMode="Externa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d2eaf0a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9d2eaf0a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61977438b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161977438b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61977438b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161977438b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process, have to represent information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61977438b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61977438b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161977438b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161977438b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161977438b_0_5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161977438b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161977438b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161977438b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161977438b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161977438b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61977438b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61977438b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Inspired by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https://classic.csunplugged.org/programming-languages/</a:t>
            </a:r>
            <a:r>
              <a:rPr lang="en"/>
              <a:t>.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161977438b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161977438b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161977438b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161977438b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Adapted 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https://hasshe.com/confused-stick-figure-clipart-5c148d2f8719620724ac7a6b/</a:t>
            </a:r>
            <a:r>
              <a:rPr lang="en"/>
              <a:t>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d2eaf0a2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d2eaf0a2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61977438b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161977438b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61977438b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161977438b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161977438b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161977438b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161977438b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161977438b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161977438b_0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161977438b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161977438b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161977438b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161977438b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161977438b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161977438b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161977438b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161977438b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161977438b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161977438b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161977438b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61977438b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61977438b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161977438b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161977438b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161977438b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161977438b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161977438b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161977438b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161977438b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161977438b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161977438b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161977438b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161977438b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161977438b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161977438b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161977438b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161977438b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161977438b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161977438b_0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161977438b_0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161977438b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161977438b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61977438b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61977438b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https://youtube.com/watch?v=Tj84DzF6_v4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https://www.dropbox.com/scl/fi/7be9cwnj707ksasbnek57/muppet_hackathon-1080p.mp4?rlkey=mc6r5w75bqm4il7g1zdr3wm8o&amp;dl=0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161977438b_0_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161977438b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9d2eaf0a20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9d2eaf0a20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9d2eaf0a20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9d2eaf0a20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9d2eaf0a20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9d2eaf0a20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9d2eaf0a20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9d2eaf0a20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161977438b_0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161977438b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9d2eaf0a20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9d2eaf0a20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161977438b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161977438b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9d2eaf0a20_0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9d2eaf0a20_0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161977438b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161977438b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61977438b_0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61977438b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https://emojipedia.org/cupcake/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161977438b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161977438b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161977438b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161977438b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161977438b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161977438b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161977438b_0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161977438b_0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161977438b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161977438b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161977438b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161977438b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161977438b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161977438b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9d2eaf0a20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9d2eaf0a20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1b9d58f89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1b9d58f89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01b9d58f89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01b9d58f89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61977438b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61977438b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a2207c2b28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a2207c2b28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8c6655cd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8c6655cd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01b9d58f89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01b9d58f89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161977438b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161977438b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161977438b_0_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161977438b_0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161977438b_0_6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161977438b_0_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9d2eaf0a20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9d2eaf0a20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161977438b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161977438b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161977438b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161977438b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https://emojipedia.org/apple/ios-17.4/selfie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161977438b_0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161977438b_0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61977438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61977438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http://hacks.mit.edu/Hacks/by_year/1991/fire_hydrant/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8c3c551fe5_1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8c3c551fe5_1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https://emojipedia.org/cupcake/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8c3a0b2f5d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8c3a0b2f5d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61977438b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61977438b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61977438b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161977438b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s50.ly/form" TargetMode="External"/><Relationship Id="rId4" Type="http://schemas.openxmlformats.org/officeDocument/2006/relationships/hyperlink" Target="https://cs50.ly/form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8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7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cs50.dev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code.visualstudio.co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code.visualstudio.com" TargetMode="External"/><Relationship Id="rId4" Type="http://schemas.openxmlformats.org/officeDocument/2006/relationships/hyperlink" Target="http://cs50.readthedocs.io/cs50.dev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developer.apple.com/xcode/" TargetMode="External"/><Relationship Id="rId4" Type="http://schemas.openxmlformats.org/officeDocument/2006/relationships/hyperlink" Target="https://learn.microsoft.com/en-us/windows/wsl/about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youtu.be/MJUJ4wbFm_A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pages.github.com/" TargetMode="External"/><Relationship Id="rId4" Type="http://schemas.openxmlformats.org/officeDocument/2006/relationships/hyperlink" Target="https://www.netlify.com/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aws.amazon.com/education/awseducate/" TargetMode="External"/><Relationship Id="rId4" Type="http://schemas.openxmlformats.org/officeDocument/2006/relationships/hyperlink" Target="https://azure.microsoft.com/en-us/free/students/" TargetMode="External"/><Relationship Id="rId5" Type="http://schemas.openxmlformats.org/officeDocument/2006/relationships/hyperlink" Target="https://cloud.google.com/edu/students" TargetMode="External"/><Relationship Id="rId6" Type="http://schemas.openxmlformats.org/officeDocument/2006/relationships/hyperlink" Target="https://education.github.com/pack" TargetMode="External"/><Relationship Id="rId7" Type="http://schemas.openxmlformats.org/officeDocument/2006/relationships/hyperlink" Target="https://www.heroku.com/" TargetMode="External"/><Relationship Id="rId8" Type="http://schemas.openxmlformats.org/officeDocument/2006/relationships/hyperlink" Target="https://vercel.com/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chatgpt.com/" TargetMode="External"/><Relationship Id="rId4" Type="http://schemas.openxmlformats.org/officeDocument/2006/relationships/hyperlink" Target="https://github.com/features/copilot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www.reddit.com/r/learnprogramming/" TargetMode="External"/><Relationship Id="rId4" Type="http://schemas.openxmlformats.org/officeDocument/2006/relationships/hyperlink" Target="https://www.reddit.com/r/programming/" TargetMode="External"/><Relationship Id="rId5" Type="http://schemas.openxmlformats.org/officeDocument/2006/relationships/hyperlink" Target="https://stackoverflow.com/" TargetMode="External"/><Relationship Id="rId6" Type="http://schemas.openxmlformats.org/officeDocument/2006/relationships/hyperlink" Target="https://serverfault.com/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s://techcrunch.com/" TargetMode="External"/><Relationship Id="rId4" Type="http://schemas.openxmlformats.org/officeDocument/2006/relationships/hyperlink" Target="https://news.ycombinator.com/" TargetMode="External"/><Relationship Id="rId5" Type="http://schemas.openxmlformats.org/officeDocument/2006/relationships/hyperlink" Target="https://news.ycombinator.com/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cs50.edx.org/python" TargetMode="External"/><Relationship Id="rId4" Type="http://schemas.openxmlformats.org/officeDocument/2006/relationships/hyperlink" Target="https://cs50.edx.org/r" TargetMode="External"/><Relationship Id="rId9" Type="http://schemas.openxmlformats.org/officeDocument/2006/relationships/hyperlink" Target="https://cs50.edx.org/cybersecurity" TargetMode="External"/><Relationship Id="rId5" Type="http://schemas.openxmlformats.org/officeDocument/2006/relationships/hyperlink" Target="https://cs50.edx.org/web" TargetMode="External"/><Relationship Id="rId6" Type="http://schemas.openxmlformats.org/officeDocument/2006/relationships/hyperlink" Target="https://cs50.edx.org/games" TargetMode="External"/><Relationship Id="rId7" Type="http://schemas.openxmlformats.org/officeDocument/2006/relationships/hyperlink" Target="https://cs50.edx.org/ai" TargetMode="External"/><Relationship Id="rId8" Type="http://schemas.openxmlformats.org/officeDocument/2006/relationships/hyperlink" Target="https://cs50.edx.org/sql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s://cs50.harvard.edu/communities" TargetMode="Externa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0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4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6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8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5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21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29.gif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24.png"/><Relationship Id="rId4" Type="http://schemas.openxmlformats.org/officeDocument/2006/relationships/image" Target="../media/image17.png"/><Relationship Id="rId5" Type="http://schemas.openxmlformats.org/officeDocument/2006/relationships/hyperlink" Target="http://cs50.ly/poll" TargetMode="Externa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2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3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2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1026" y="0"/>
            <a:ext cx="6121958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34"/>
          <p:cNvCxnSpPr/>
          <p:nvPr/>
        </p:nvCxnSpPr>
        <p:spPr>
          <a:xfrm flipH="1">
            <a:off x="3776588" y="3547850"/>
            <a:ext cx="1328400" cy="690600"/>
          </a:xfrm>
          <a:prstGeom prst="straightConnector1">
            <a:avLst/>
          </a:prstGeom>
          <a:noFill/>
          <a:ln cap="flat" cmpd="sng" w="152400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5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5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input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53" name="Google Shape;153;p35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" y="152400"/>
            <a:ext cx="867893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" y="152400"/>
            <a:ext cx="867893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7"/>
          <p:cNvSpPr/>
          <p:nvPr/>
        </p:nvSpPr>
        <p:spPr>
          <a:xfrm>
            <a:off x="-202250" y="2344677"/>
            <a:ext cx="9346200" cy="32952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37"/>
          <p:cNvSpPr/>
          <p:nvPr/>
        </p:nvSpPr>
        <p:spPr>
          <a:xfrm>
            <a:off x="-202250" y="-1795650"/>
            <a:ext cx="9346200" cy="32370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" y="152400"/>
            <a:ext cx="867893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8"/>
          <p:cNvSpPr/>
          <p:nvPr/>
        </p:nvSpPr>
        <p:spPr>
          <a:xfrm>
            <a:off x="-202250" y="4652396"/>
            <a:ext cx="9346200" cy="9876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-202250" y="-1795652"/>
            <a:ext cx="9346200" cy="52422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" y="152400"/>
            <a:ext cx="867893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9"/>
          <p:cNvSpPr/>
          <p:nvPr/>
        </p:nvSpPr>
        <p:spPr>
          <a:xfrm>
            <a:off x="-202250" y="3068268"/>
            <a:ext cx="9346200" cy="25716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9"/>
          <p:cNvSpPr/>
          <p:nvPr/>
        </p:nvSpPr>
        <p:spPr>
          <a:xfrm>
            <a:off x="-202250" y="-1795640"/>
            <a:ext cx="9346200" cy="42006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25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No break today, cupcakes at end! 🧁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Submit </a:t>
            </a:r>
            <a:r>
              <a:rPr lang="en" sz="1700">
                <a:solidFill>
                  <a:srgbClr val="FFFF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cs50.ly/</a:t>
            </a:r>
            <a:r>
              <a:rPr lang="en" sz="1700">
                <a:solidFill>
                  <a:srgbClr val="FFFF00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form</a:t>
            </a:r>
            <a:r>
              <a:rPr lang="en" sz="1700">
                <a:solidFill>
                  <a:schemeClr val="dk1"/>
                </a:solidFill>
              </a:rPr>
              <a:t> before class starts!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Do </a:t>
            </a:r>
            <a:r>
              <a:rPr lang="en" sz="1700">
                <a:solidFill>
                  <a:srgbClr val="FFFF00"/>
                </a:solidFill>
              </a:rPr>
              <a:t>say bye</a:t>
            </a:r>
            <a:r>
              <a:rPr lang="en" sz="1700">
                <a:solidFill>
                  <a:schemeClr val="dk1"/>
                </a:solidFill>
              </a:rPr>
              <a:t> or ask questions (or ask for stress ball 🔴) after class!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(Took out winter decorations a bit early.)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CS5</a:t>
            </a:r>
            <a:r>
              <a:rPr lang="en"/>
              <a:t>0 🏈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4"/>
          <p:cNvSpPr txBox="1"/>
          <p:nvPr>
            <p:ph idx="1" type="body"/>
          </p:nvPr>
        </p:nvSpPr>
        <p:spPr>
          <a:xfrm>
            <a:off x="311700" y="280350"/>
            <a:ext cx="8520600" cy="45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0</a:t>
            </a:r>
            <a:r>
              <a:rPr lang="en"/>
              <a:t> Scratch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1</a:t>
            </a:r>
            <a:r>
              <a:rPr lang="en"/>
              <a:t> C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2</a:t>
            </a:r>
            <a:r>
              <a:rPr lang="en"/>
              <a:t> Arrays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3</a:t>
            </a:r>
            <a:r>
              <a:rPr lang="en"/>
              <a:t> Algorithms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4 </a:t>
            </a:r>
            <a:r>
              <a:rPr lang="en"/>
              <a:t>Memory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5 </a:t>
            </a:r>
            <a:r>
              <a:rPr lang="en"/>
              <a:t>Data Structures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6</a:t>
            </a:r>
            <a:r>
              <a:rPr lang="en"/>
              <a:t> Python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7</a:t>
            </a:r>
            <a:r>
              <a:rPr lang="en"/>
              <a:t> SQL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8</a:t>
            </a:r>
            <a:r>
              <a:rPr lang="en"/>
              <a:t> HTML, CSS, JavaScript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9</a:t>
            </a:r>
            <a:r>
              <a:rPr lang="en"/>
              <a:t> Flask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Week 10</a:t>
            </a:r>
            <a:r>
              <a:rPr lang="en"/>
              <a:t> The End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all that we ask is that you build something of interest to you, that you solve an actual problem, that you impact campus, or that you change the world</a:t>
            </a:r>
            <a:endParaRPr b="1" sz="2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</a:t>
            </a:r>
            <a:r>
              <a:rPr lang="en" sz="2500"/>
              <a:t>trive to create something that outlives this course</a:t>
            </a:r>
            <a:endParaRPr sz="2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CS50 Hackathon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88" y="0"/>
            <a:ext cx="77128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88" y="0"/>
            <a:ext cx="77128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75" y="0"/>
            <a:ext cx="77128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88" y="0"/>
            <a:ext cx="77128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838" y="0"/>
            <a:ext cx="764833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-476850"/>
            <a:ext cx="9144000" cy="6097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CS50 Fair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88" y="0"/>
            <a:ext cx="77128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188" y="0"/>
            <a:ext cx="770562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88" y="0"/>
            <a:ext cx="77128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88" y="0"/>
            <a:ext cx="77128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80050"/>
            <a:ext cx="9144000" cy="6103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CS50 Charades 🎭</a:t>
            </a:r>
            <a:endParaRPr sz="72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Visual Studio Code for CS50</a:t>
            </a:r>
            <a:endParaRPr sz="5100"/>
          </a:p>
        </p:txBody>
      </p:sp>
      <p:sp>
        <p:nvSpPr>
          <p:cNvPr id="293" name="Google Shape;293;p6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cs50.dev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6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Visual Studio Code</a:t>
            </a:r>
            <a:r>
              <a:rPr lang="en" sz="5100"/>
              <a:t> </a:t>
            </a:r>
            <a:r>
              <a:rPr lang="en" sz="5100">
                <a:solidFill>
                  <a:srgbClr val="000000"/>
                </a:solidFill>
              </a:rPr>
              <a:t>for CS50</a:t>
            </a:r>
            <a:endParaRPr sz="5100">
              <a:solidFill>
                <a:srgbClr val="000000"/>
              </a:solidFill>
            </a:endParaRPr>
          </a:p>
        </p:txBody>
      </p:sp>
      <p:sp>
        <p:nvSpPr>
          <p:cNvPr id="299" name="Google Shape;299;p6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code.visualstudio.com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Visual Studio Code </a:t>
            </a:r>
            <a:r>
              <a:rPr lang="en" sz="5100">
                <a:solidFill>
                  <a:srgbClr val="000000"/>
                </a:solidFill>
              </a:rPr>
              <a:t>for CS50</a:t>
            </a:r>
            <a:endParaRPr sz="5100">
              <a:solidFill>
                <a:srgbClr val="000000"/>
              </a:solidFill>
            </a:endParaRPr>
          </a:p>
        </p:txBody>
      </p:sp>
      <p:sp>
        <p:nvSpPr>
          <p:cNvPr id="305" name="Google Shape;305;p6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code.visualstudio.com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cs50.readthedocs.io/cs50.dev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command-line tools</a:t>
            </a:r>
            <a:endParaRPr/>
          </a:p>
        </p:txBody>
      </p:sp>
      <p:sp>
        <p:nvSpPr>
          <p:cNvPr id="311" name="Google Shape;311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https://developer.apple.com/xcode/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https://learn.microsoft.com/en-us/windows/wsl/about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Git</a:t>
            </a:r>
            <a:endParaRPr/>
          </a:p>
        </p:txBody>
      </p:sp>
      <p:sp>
        <p:nvSpPr>
          <p:cNvPr id="317" name="Google Shape;317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https://youtu.be/MJUJ4wbFm_A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a website</a:t>
            </a:r>
            <a:endParaRPr/>
          </a:p>
        </p:txBody>
      </p:sp>
      <p:sp>
        <p:nvSpPr>
          <p:cNvPr id="323" name="Google Shape;323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https://pages.github.com/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https://www.netlify.com/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a web app</a:t>
            </a:r>
            <a:endParaRPr/>
          </a:p>
        </p:txBody>
      </p:sp>
      <p:sp>
        <p:nvSpPr>
          <p:cNvPr id="329" name="Google Shape;329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https://aws.amazon.com/education/awseducate/</a:t>
            </a:r>
            <a:r>
              <a:rPr lang="en">
                <a:solidFill>
                  <a:schemeClr val="dk1"/>
                </a:solidFill>
              </a:rPr>
              <a:t> 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https://azure.microsoft.com/en-us/free/students/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https://cloud.google.com/edu/students</a:t>
            </a:r>
            <a:br>
              <a:rPr lang="en">
                <a:solidFill>
                  <a:schemeClr val="dk1"/>
                </a:solidFill>
              </a:rPr>
            </a:b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https://education.github.com/pack</a:t>
            </a:r>
            <a:r>
              <a:rPr lang="en">
                <a:solidFill>
                  <a:schemeClr val="dk1"/>
                </a:solidFill>
              </a:rPr>
              <a:t>  </a:t>
            </a:r>
            <a:br>
              <a:rPr lang="en">
                <a:solidFill>
                  <a:schemeClr val="dk1"/>
                </a:solidFill>
              </a:rPr>
            </a:b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https://www.heroku.com/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https://vercel.com/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questions</a:t>
            </a:r>
            <a:endParaRPr/>
          </a:p>
        </p:txBody>
      </p:sp>
      <p:sp>
        <p:nvSpPr>
          <p:cNvPr id="335" name="Google Shape;335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https://chatgpt.com/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https://github.com/features/copilot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questions</a:t>
            </a:r>
            <a:endParaRPr/>
          </a:p>
        </p:txBody>
      </p:sp>
      <p:sp>
        <p:nvSpPr>
          <p:cNvPr id="341" name="Google Shape;341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https://www.reddit.com/r/learnprogramming/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https://www.reddit.com/r/programming/</a:t>
            </a:r>
            <a:r>
              <a:rPr lang="en">
                <a:solidFill>
                  <a:schemeClr val="dk1"/>
                </a:solidFill>
              </a:rPr>
              <a:t> 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https://stackoverflow.com/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https://serverfault.com/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 news</a:t>
            </a:r>
            <a:endParaRPr/>
          </a:p>
        </p:txBody>
      </p:sp>
      <p:sp>
        <p:nvSpPr>
          <p:cNvPr id="347" name="Google Shape;347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https://techcrunch.com/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https://news.ycombinator.com/</a:t>
            </a:r>
            <a:r>
              <a:rPr lang="en" u="sng">
                <a:solidFill>
                  <a:schemeClr val="hlink"/>
                </a:solidFill>
                <a:hlinkClick r:id="rId5"/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classes</a:t>
            </a:r>
            <a:endParaRPr/>
          </a:p>
        </p:txBody>
      </p:sp>
      <p:sp>
        <p:nvSpPr>
          <p:cNvPr id="353" name="Google Shape;353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https://cs50.edx.org/python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https://cs50.edx.org/r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https://cs50.edx.org/web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https://cs50.edx.org/games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https://cs50.edx.org/ai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https://cs50.edx.org/sql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https://cs50.edx.org/cybersecurity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CS50P</a:t>
            </a:r>
            <a:endParaRPr/>
          </a:p>
        </p:txBody>
      </p:sp>
      <p:sp>
        <p:nvSpPr>
          <p:cNvPr id="359" name="Google Shape;359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Functions, Variables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Conditionals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Loops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Exceptions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Libraries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Unit Tests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File I/O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Regular Expressions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Object-Oriented Programming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Et Cetera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42875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CS50R</a:t>
            </a:r>
            <a:endParaRPr/>
          </a:p>
        </p:txBody>
      </p:sp>
      <p:sp>
        <p:nvSpPr>
          <p:cNvPr id="365" name="Google Shape;365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Representing Data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Transforming Data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Applying Functions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Tidying Data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Visualizing Data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Testing Programs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Packaging Programs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CS50W</a:t>
            </a:r>
            <a:endParaRPr/>
          </a:p>
        </p:txBody>
      </p:sp>
      <p:sp>
        <p:nvSpPr>
          <p:cNvPr id="371" name="Google Shape;371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HTML, CSS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Git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Python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Django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SQL, Models, and Migrations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JavaScript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User Interfaces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Testing, CI/CD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Scalability and Security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CS50G</a:t>
            </a:r>
            <a:endParaRPr/>
          </a:p>
        </p:txBody>
      </p:sp>
      <p:sp>
        <p:nvSpPr>
          <p:cNvPr id="377" name="Google Shape;377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Pong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Flappy Bird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Breakout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Match 3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Super Mario Bros.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Legend of Zelda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Angry Birds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Pokémon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Helicopter Game 3D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Dreadhalls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Portal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Portal Problems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CS50 AI</a:t>
            </a:r>
            <a:endParaRPr/>
          </a:p>
        </p:txBody>
      </p:sp>
      <p:sp>
        <p:nvSpPr>
          <p:cNvPr id="383" name="Google Shape;383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Search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Knowledge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Uncertainty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Optimization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Learning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Neural Networks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Language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CS50 SQL</a:t>
            </a:r>
            <a:endParaRPr/>
          </a:p>
        </p:txBody>
      </p:sp>
      <p:sp>
        <p:nvSpPr>
          <p:cNvPr id="389" name="Google Shape;389;p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Querying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Relating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Designing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Writing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Viewing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Optimizing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Scaling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CS50 Cybersecurity</a:t>
            </a:r>
            <a:endParaRPr/>
          </a:p>
        </p:txBody>
      </p:sp>
      <p:sp>
        <p:nvSpPr>
          <p:cNvPr id="395" name="Google Shape;395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Securing Accounts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Securing Data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Securing Systems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Securing Software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Preserving Privacy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8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Apply</a:t>
            </a:r>
            <a:endParaRPr sz="600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8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Stay in touch</a:t>
            </a:r>
            <a:endParaRPr/>
          </a:p>
        </p:txBody>
      </p:sp>
      <p:sp>
        <p:nvSpPr>
          <p:cNvPr id="406" name="Google Shape;406;p8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cs50.harvard.edu/communities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8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</a:t>
            </a:r>
            <a:endParaRPr sz="60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163" y="1958950"/>
            <a:ext cx="8043675" cy="12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" y="1609725"/>
            <a:ext cx="7696200" cy="19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838698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3872" y="1466850"/>
            <a:ext cx="3816275" cy="22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88" y="0"/>
            <a:ext cx="77128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88" y="0"/>
            <a:ext cx="77128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188" y="0"/>
            <a:ext cx="770562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3200" y="1494188"/>
            <a:ext cx="2317603" cy="215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9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CS50 Quiz Show 🏆</a:t>
            </a:r>
            <a:endParaRPr sz="720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299" y="278825"/>
            <a:ext cx="4680099" cy="4585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0009" y="1114013"/>
            <a:ext cx="2915475" cy="2915475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92"/>
          <p:cNvSpPr txBox="1"/>
          <p:nvPr>
            <p:ph idx="4294967295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cs50.ly/poll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825" y="0"/>
            <a:ext cx="77623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42875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 ultimately matters in this course is not so much where you end up relative to your classmates but where 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you end up relative to yourself when you began</a:t>
            </a:r>
            <a:endParaRPr b="1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1026" y="0"/>
            <a:ext cx="612195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